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7560945" cy="10693400"/>
  <p:notesSz cx="9144000" cy="6858000"/>
  <p:defaultTextStyle>
    <a:defPPr>
      <a:defRPr lang="en-US"/>
    </a:defPPr>
    <a:lvl1pPr marL="0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2920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5840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8760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2315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5235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18155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1075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23995" algn="l" defTabSz="10058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CB0C"/>
    <a:srgbClr val="06A20A"/>
    <a:srgbClr val="CF6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æ·±è²æ ·å¼ 1 - å¼ºè°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æ æ ·å¼ï¼ç½æ ¼å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34" y="-40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2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1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22756" y="472787"/>
            <a:ext cx="1869312" cy="100597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819" y="472787"/>
            <a:ext cx="5481916" cy="100597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23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52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181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10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39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819" y="2750086"/>
            <a:ext cx="3675614" cy="778241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6454" y="2750086"/>
            <a:ext cx="3675614" cy="778241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2000" b="1"/>
            </a:lvl3pPr>
            <a:lvl4pPr marL="1508760" indent="0">
              <a:buNone/>
              <a:defRPr sz="1800" b="1"/>
            </a:lvl4pPr>
            <a:lvl5pPr marL="2012315" indent="0">
              <a:buNone/>
              <a:defRPr sz="1800" b="1"/>
            </a:lvl5pPr>
            <a:lvl6pPr marL="2515235" indent="0">
              <a:buNone/>
              <a:defRPr sz="1800" b="1"/>
            </a:lvl6pPr>
            <a:lvl7pPr marL="3018155" indent="0">
              <a:buNone/>
              <a:defRPr sz="1800" b="1"/>
            </a:lvl7pPr>
            <a:lvl8pPr marL="3521075" indent="0">
              <a:buNone/>
              <a:defRPr sz="1800" b="1"/>
            </a:lvl8pPr>
            <a:lvl9pPr marL="402399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6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9" y="2393640"/>
            <a:ext cx="3342183" cy="99755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2000" b="1"/>
            </a:lvl3pPr>
            <a:lvl4pPr marL="1508760" indent="0">
              <a:buNone/>
              <a:defRPr sz="1800" b="1"/>
            </a:lvl4pPr>
            <a:lvl5pPr marL="2012315" indent="0">
              <a:buNone/>
              <a:defRPr sz="1800" b="1"/>
            </a:lvl5pPr>
            <a:lvl6pPr marL="2515235" indent="0">
              <a:buNone/>
              <a:defRPr sz="1800" b="1"/>
            </a:lvl6pPr>
            <a:lvl7pPr marL="3018155" indent="0">
              <a:buNone/>
              <a:defRPr sz="1800" b="1"/>
            </a:lvl7pPr>
            <a:lvl8pPr marL="3521075" indent="0">
              <a:buNone/>
              <a:defRPr sz="1800" b="1"/>
            </a:lvl8pPr>
            <a:lvl9pPr marL="402399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9" y="3391196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5" y="425755"/>
            <a:ext cx="2487603" cy="181193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3" cy="7314583"/>
          </a:xfrm>
        </p:spPr>
        <p:txBody>
          <a:bodyPr/>
          <a:lstStyle>
            <a:lvl1pPr marL="0" indent="0">
              <a:buNone/>
              <a:defRPr sz="1500"/>
            </a:lvl1pPr>
            <a:lvl2pPr marL="502920" indent="0">
              <a:buNone/>
              <a:defRPr sz="1300"/>
            </a:lvl2pPr>
            <a:lvl3pPr marL="1005840" indent="0">
              <a:buNone/>
              <a:defRPr sz="1100"/>
            </a:lvl3pPr>
            <a:lvl4pPr marL="1508760" indent="0">
              <a:buNone/>
              <a:defRPr sz="1000"/>
            </a:lvl4pPr>
            <a:lvl5pPr marL="2012315" indent="0">
              <a:buNone/>
              <a:defRPr sz="1000"/>
            </a:lvl5pPr>
            <a:lvl6pPr marL="2515235" indent="0">
              <a:buNone/>
              <a:defRPr sz="1000"/>
            </a:lvl6pPr>
            <a:lvl7pPr marL="3018155" indent="0">
              <a:buNone/>
              <a:defRPr sz="1000"/>
            </a:lvl7pPr>
            <a:lvl8pPr marL="3521075" indent="0">
              <a:buNone/>
              <a:defRPr sz="1000"/>
            </a:lvl8pPr>
            <a:lvl9pPr marL="402399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1" y="7485381"/>
            <a:ext cx="4536758" cy="88369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1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502920" indent="0">
              <a:buNone/>
              <a:defRPr sz="3100"/>
            </a:lvl2pPr>
            <a:lvl3pPr marL="1005840" indent="0">
              <a:buNone/>
              <a:defRPr sz="2600"/>
            </a:lvl3pPr>
            <a:lvl4pPr marL="1508760" indent="0">
              <a:buNone/>
              <a:defRPr sz="2200"/>
            </a:lvl4pPr>
            <a:lvl5pPr marL="2012315" indent="0">
              <a:buNone/>
              <a:defRPr sz="2200"/>
            </a:lvl5pPr>
            <a:lvl6pPr marL="2515235" indent="0">
              <a:buNone/>
              <a:defRPr sz="2200"/>
            </a:lvl6pPr>
            <a:lvl7pPr marL="3018155" indent="0">
              <a:buNone/>
              <a:defRPr sz="2200"/>
            </a:lvl7pPr>
            <a:lvl8pPr marL="3521075" indent="0">
              <a:buNone/>
              <a:defRPr sz="2200"/>
            </a:lvl8pPr>
            <a:lvl9pPr marL="4023995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1" y="8369071"/>
            <a:ext cx="4536758" cy="1254989"/>
          </a:xfrm>
        </p:spPr>
        <p:txBody>
          <a:bodyPr/>
          <a:lstStyle>
            <a:lvl1pPr marL="0" indent="0">
              <a:buNone/>
              <a:defRPr sz="1500"/>
            </a:lvl1pPr>
            <a:lvl2pPr marL="502920" indent="0">
              <a:buNone/>
              <a:defRPr sz="1300"/>
            </a:lvl2pPr>
            <a:lvl3pPr marL="1005840" indent="0">
              <a:buNone/>
              <a:defRPr sz="1100"/>
            </a:lvl3pPr>
            <a:lvl4pPr marL="1508760" indent="0">
              <a:buNone/>
              <a:defRPr sz="1000"/>
            </a:lvl4pPr>
            <a:lvl5pPr marL="2012315" indent="0">
              <a:buNone/>
              <a:defRPr sz="1000"/>
            </a:lvl5pPr>
            <a:lvl6pPr marL="2515235" indent="0">
              <a:buNone/>
              <a:defRPr sz="1000"/>
            </a:lvl6pPr>
            <a:lvl7pPr marL="3018155" indent="0">
              <a:buNone/>
              <a:defRPr sz="1000"/>
            </a:lvl7pPr>
            <a:lvl8pPr marL="3521075" indent="0">
              <a:buNone/>
              <a:defRPr sz="1000"/>
            </a:lvl8pPr>
            <a:lvl9pPr marL="402399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0602" tIns="50301" rIns="100602" bIns="503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0602" tIns="50301" rIns="100602" bIns="503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5" y="9911199"/>
            <a:ext cx="1764295" cy="569324"/>
          </a:xfrm>
          <a:prstGeom prst="rect">
            <a:avLst/>
          </a:prstGeom>
        </p:spPr>
        <p:txBody>
          <a:bodyPr vert="horz" lIns="100602" tIns="50301" rIns="100602" bIns="5030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58123-5E25-4BDA-8E78-A181973F2411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0602" tIns="50301" rIns="100602" bIns="5030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6" y="9911199"/>
            <a:ext cx="1764295" cy="569324"/>
          </a:xfrm>
          <a:prstGeom prst="rect">
            <a:avLst/>
          </a:prstGeom>
        </p:spPr>
        <p:txBody>
          <a:bodyPr vert="horz" lIns="100602" tIns="50301" rIns="100602" bIns="5030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C716-88D2-4965-9406-731283F602E5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584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190" indent="-377190" algn="l" defTabSz="10058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defTabSz="10058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855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775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695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9615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2535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5455" indent="-251460" algn="l" defTabSz="10058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315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155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1075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3995" algn="l" defTabSz="10058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jpeg"/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jpeg"/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:\CBAC\PDF-MEL\PDF-Portrait-top-tab100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93" y="-18851"/>
            <a:ext cx="7562850" cy="138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/>
          <p:nvPr/>
        </p:nvSpPr>
        <p:spPr>
          <a:xfrm>
            <a:off x="529401" y="-102307"/>
            <a:ext cx="5915526" cy="1616470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981" y="10175697"/>
            <a:ext cx="6937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ADDITION  |  SUBTRACTION  |  MULTIPLICATION  |  DIVISION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879" y="50368"/>
            <a:ext cx="1482969" cy="75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66014" y="1284211"/>
          <a:ext cx="6890783" cy="5825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329"/>
                <a:gridCol w="1418858"/>
                <a:gridCol w="921391"/>
                <a:gridCol w="1312495"/>
                <a:gridCol w="952325"/>
                <a:gridCol w="1463385"/>
              </a:tblGrid>
              <a:tr h="51727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Correct Answer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Correct Answer</a:t>
                      </a:r>
                      <a:endParaRPr lang="en-GB" sz="12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Correct Answer</a:t>
                      </a:r>
                      <a:endParaRPr lang="en-GB" sz="12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11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21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12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22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3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13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1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23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4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1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14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6A20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24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5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15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25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1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6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6A20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16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26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7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17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27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8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18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28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9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1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19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29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30806"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10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20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30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1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826" marR="68826" marT="64658" marB="6465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78684" y="-74453"/>
            <a:ext cx="32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ANSWERS</a:t>
            </a:r>
            <a:endParaRPr lang="en-GB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6981" y="10175697"/>
            <a:ext cx="6937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ADDITION  |  SUBTRACTION  |  MULTIPLICATION  |  DIVISION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459" y="-207"/>
            <a:ext cx="738442" cy="37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973" y="666180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98227"/>
          <a:ext cx="7322656" cy="151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864772"/>
                <a:gridCol w="2016224"/>
                <a:gridCol w="1656184"/>
              </a:tblGrid>
              <a:tr h="1073050">
                <a:tc gridSpan="4"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2100" b="0" dirty="0" smtClean="0">
                          <a:latin typeface="Century Gothic" panose="020B0502020202020204" pitchFamily="34" charset="0"/>
                        </a:rPr>
                        <a:t>Find the difference between the numbers 579 and 267.</a:t>
                      </a:r>
                      <a:endParaRPr lang="en-US" sz="21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9119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2919914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334403"/>
          <a:ext cx="7322656" cy="1868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864772"/>
                <a:gridCol w="2016224"/>
                <a:gridCol w="1656184"/>
              </a:tblGrid>
              <a:tr h="1468809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The seating plan for the school concert consists of 47 rows of seats with 36 seats in each row. Calculate the total number of seats.</a:t>
                      </a:r>
                      <a:endParaRPr lang="en-US" sz="2100" dirty="0" smtClean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99472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5512202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3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5922764"/>
          <a:ext cx="7322656" cy="1728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88031"/>
                <a:gridCol w="2088232"/>
                <a:gridCol w="1660917"/>
              </a:tblGrid>
              <a:tr h="1328720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Each of 76 pupils paid £54 to go on a school trip. Calculate the total amount paid by the pupils.</a:t>
                      </a:r>
                      <a:endParaRPr lang="en-US" sz="2100" dirty="0" smtClean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99472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7929954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316694"/>
          <a:ext cx="7322656" cy="2043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88031"/>
                <a:gridCol w="1993953"/>
                <a:gridCol w="1755196"/>
              </a:tblGrid>
              <a:tr h="1686315">
                <a:tc gridSpan="4">
                  <a:txBody>
                    <a:bodyPr/>
                    <a:lstStyle/>
                    <a:p>
                      <a:r>
                        <a:rPr lang="en-GB" sz="2100" dirty="0" err="1" smtClean="0">
                          <a:latin typeface="Century Gothic" panose="020B0502020202020204" pitchFamily="34" charset="0"/>
                        </a:rPr>
                        <a:t>Siân</a:t>
                      </a:r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 buys 8 dinner plates. The total cost of the plates is £120. Calculate the cost of one plate.</a:t>
                      </a:r>
                      <a:endParaRPr lang="en-US" sz="2100" dirty="0" smtClean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459" y="-53900"/>
            <a:ext cx="738442" cy="37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5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26220"/>
          <a:ext cx="7322656" cy="1732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92764"/>
                <a:gridCol w="1989220"/>
                <a:gridCol w="1755196"/>
              </a:tblGrid>
              <a:tr h="1376029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The restaurant in a hotel has 16 tables. Each table can seat 6 persons. Calculate the maximum number of people that can be seated in the restaurant.</a:t>
                      </a:r>
                      <a:endParaRPr lang="en-US" sz="2100" dirty="0" smtClean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3135938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546500"/>
          <a:ext cx="7322656" cy="1642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92764"/>
                <a:gridCol w="1989220"/>
                <a:gridCol w="1755196"/>
              </a:tblGrid>
              <a:tr h="1285701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Write down the total of 37 and 74.</a:t>
                      </a:r>
                      <a:endParaRPr lang="en-US" sz="2100" dirty="0" smtClean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5500002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5922764"/>
          <a:ext cx="7322656" cy="1863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88031"/>
                <a:gridCol w="1993953"/>
                <a:gridCol w="1755196"/>
              </a:tblGrid>
              <a:tr h="1506277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Mary bought a tennis ball costing £2.25 and a shuttlecock costing £1.28. She used a £10 note to pay for these items. How much change should Mary be given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8155012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8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587060"/>
          <a:ext cx="7322656" cy="17728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88031"/>
                <a:gridCol w="1993953"/>
                <a:gridCol w="1755196"/>
              </a:tblGrid>
              <a:tr h="1415949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Sam bought eight trees for his garden. Each tree cost £17. Calculate the total cost of the trees.</a:t>
                      </a:r>
                      <a:endParaRPr lang="en-US" sz="2100" dirty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03966"/>
          <a:ext cx="7322656" cy="2043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92764"/>
                <a:gridCol w="1989220"/>
                <a:gridCol w="1755196"/>
              </a:tblGrid>
              <a:tr h="1686315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err="1" smtClean="0">
                          <a:latin typeface="Century Gothic" panose="020B0502020202020204" pitchFamily="34" charset="0"/>
                        </a:rPr>
                        <a:t>Siân</a:t>
                      </a:r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 has 217 counters. She divides the counters into 7 equal piles. How many counters are there in each pile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3351962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10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762524"/>
          <a:ext cx="7322656" cy="1714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20756"/>
                <a:gridCol w="2061228"/>
                <a:gridCol w="1755196"/>
              </a:tblGrid>
              <a:tr h="1357709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A rectangular container, full of water, measures 20 cm by 15 cm by 10 cm. Calculate the volume of water in the container.</a:t>
                      </a:r>
                      <a:endParaRPr lang="en-US" sz="2100" dirty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5800234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11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6210795"/>
          <a:ext cx="7322656" cy="1728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16023"/>
                <a:gridCol w="2160240"/>
                <a:gridCol w="1660917"/>
              </a:tblGrid>
              <a:tr h="1362261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Write down the number which must be added to 45 to make 92.</a:t>
                      </a:r>
                      <a:endParaRPr lang="en-US" sz="2100" dirty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65932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8392522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12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803084"/>
          <a:ext cx="7322656" cy="1556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788031"/>
                <a:gridCol w="1993953"/>
                <a:gridCol w="1755196"/>
              </a:tblGrid>
              <a:tr h="1199925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Calculate the area of a rectangle which measures </a:t>
                      </a:r>
                      <a:br>
                        <a:rPr lang="en-GB" sz="2100" dirty="0" smtClean="0">
                          <a:latin typeface="Century Gothic" panose="020B0502020202020204" pitchFamily="34" charset="0"/>
                        </a:rPr>
                      </a:br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8 cm by 5 cm, giving the units of your answer.</a:t>
                      </a:r>
                      <a:endParaRPr lang="en-US" sz="2100" dirty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13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03966"/>
          <a:ext cx="7322656" cy="2043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864772"/>
                <a:gridCol w="1917212"/>
                <a:gridCol w="1755196"/>
              </a:tblGrid>
              <a:tr h="1686315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There are 48 cans in a box. </a:t>
                      </a:r>
                      <a:endParaRPr lang="en-GB" sz="2100" dirty="0" smtClean="0">
                        <a:latin typeface="Century Gothic" panose="020B0502020202020204" pitchFamily="34" charset="0"/>
                      </a:endParaRPr>
                    </a:p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A store has 1248 cans in stock. How many boxes is this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3402484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14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834532"/>
          <a:ext cx="7322656" cy="1829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472736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1"/>
                      <a:stretch>
                        <a:fillRect t="-2075" b="-30290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6016258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15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6465287"/>
          <a:ext cx="7322656" cy="1575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4079"/>
                <a:gridCol w="1588909"/>
              </a:tblGrid>
              <a:tr h="1218245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2"/>
                      <a:stretch>
                        <a:fillRect t="-3000" r="-83" b="-36000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837103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16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803084"/>
          <a:ext cx="7322656" cy="1556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4079"/>
                <a:gridCol w="1588909"/>
              </a:tblGrid>
              <a:tr h="1199925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3"/>
                      <a:stretch>
                        <a:fillRect t="-2538" r="-83" b="-36548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17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03966"/>
          <a:ext cx="7322656" cy="2043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686315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The tickets for a concert cost £39 each. A group of 56 pupils are going to this concert. How much will the tickets cost altogether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3423970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18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834532"/>
          <a:ext cx="7322656" cy="1755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398283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A full crate holds 36 bottles. A farmer has 48 full crates. How many bottles is this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5944250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19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6354812"/>
          <a:ext cx="7322656" cy="1683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4079"/>
                <a:gridCol w="1588909"/>
              </a:tblGrid>
              <a:tr h="1326275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1"/>
                      <a:stretch>
                        <a:fillRect t="-2294" r="-83" b="-33486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8392522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20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803084"/>
          <a:ext cx="7322656" cy="1556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4079"/>
                <a:gridCol w="1588909"/>
              </a:tblGrid>
              <a:tr h="1199925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2"/>
                      <a:stretch>
                        <a:fillRect t="-2538" r="-83" b="-36548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21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977608"/>
          <a:ext cx="7322656" cy="16221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265236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Find the difference between </a:t>
                      </a:r>
                      <a:endParaRPr lang="en-GB" sz="2100" dirty="0" smtClean="0">
                        <a:latin typeface="Century Gothic" panose="020B0502020202020204" pitchFamily="34" charset="0"/>
                      </a:endParaRPr>
                    </a:p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347 and 228.</a:t>
                      </a:r>
                      <a:endParaRPr lang="en-US" sz="2100" dirty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2919914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22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330475"/>
          <a:ext cx="7322656" cy="1541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184704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Jenny changed £450 into Egyptian pounds when the exchange rate was £1 = 9.8 Egyptian pounds. How many Egyptian pounds did Jenny receive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5224170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23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5634732"/>
          <a:ext cx="7322656" cy="2456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4079"/>
                <a:gridCol w="1588909"/>
              </a:tblGrid>
              <a:tr h="2048800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Alex played cricket for his school. </a:t>
                      </a:r>
                      <a:endParaRPr lang="en-GB" sz="2100" dirty="0" smtClean="0">
                        <a:latin typeface="Century Gothic" panose="020B0502020202020204" pitchFamily="34" charset="0"/>
                      </a:endParaRPr>
                    </a:p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The runs he scored in matches in the 2006 cricket season are shown below.</a:t>
                      </a:r>
                      <a:br>
                        <a:rPr lang="en-GB" sz="2100" dirty="0" smtClean="0">
                          <a:latin typeface="Century Gothic" panose="020B0502020202020204" pitchFamily="34" charset="0"/>
                        </a:rPr>
                      </a:br>
                      <a:endParaRPr lang="en-US" sz="900" dirty="0" smtClean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34, 46, 23, 1, 56, 45, 67, 3, 29, 55, 92.</a:t>
                      </a:r>
                      <a:br>
                        <a:rPr lang="en-GB" sz="2100" dirty="0" smtClean="0">
                          <a:latin typeface="Century Gothic" panose="020B0502020202020204" pitchFamily="34" charset="0"/>
                        </a:rPr>
                      </a:br>
                      <a:endParaRPr lang="en-US" sz="900" dirty="0" smtClean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Write down the range of these scores.</a:t>
                      </a:r>
                      <a:endParaRPr lang="en-US" sz="2100" dirty="0">
                        <a:latin typeface="Century Gothic" panose="020B0502020202020204" pitchFamily="34" charset="0"/>
                      </a:endParaRPr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07766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8320514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24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731076"/>
          <a:ext cx="7322656" cy="1628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4079"/>
                <a:gridCol w="1588909"/>
              </a:tblGrid>
              <a:tr h="1271933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One day, the temperature in Bangor at 2.00 pm was 5°C. At 11.00 pm the temperature had dropped by 9°C. What was the temperature at 11.00 pm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25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03966"/>
          <a:ext cx="7322656" cy="2043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80820"/>
                <a:gridCol w="1512168"/>
              </a:tblGrid>
              <a:tr h="1686315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Louise and Tim went on holiday to France. On their return, they changed €486 back into pounds (£), when the exchange rate was £1 = €1.35. How much did they receive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3423970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26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834532"/>
          <a:ext cx="7322656" cy="190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80820"/>
                <a:gridCol w="1512168"/>
              </a:tblGrid>
              <a:tr h="1544743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Arthur and Beryl went on holiday to Ghana. The currency in Ghana is the cedi. They changed £1400 into </a:t>
                      </a:r>
                      <a:r>
                        <a:rPr lang="en-GB" sz="2100" dirty="0" err="1" smtClean="0">
                          <a:latin typeface="Century Gothic" panose="020B0502020202020204" pitchFamily="34" charset="0"/>
                        </a:rPr>
                        <a:t>cedis</a:t>
                      </a:r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 when the exchange rate was £1 = 2.31 </a:t>
                      </a:r>
                      <a:r>
                        <a:rPr lang="en-GB" sz="2100" dirty="0" err="1" smtClean="0">
                          <a:latin typeface="Century Gothic" panose="020B0502020202020204" pitchFamily="34" charset="0"/>
                        </a:rPr>
                        <a:t>cedis</a:t>
                      </a:r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. How many </a:t>
                      </a:r>
                      <a:r>
                        <a:rPr lang="en-GB" sz="2100" dirty="0" err="1" smtClean="0">
                          <a:latin typeface="Century Gothic" panose="020B0502020202020204" pitchFamily="34" charset="0"/>
                        </a:rPr>
                        <a:t>cedis</a:t>
                      </a:r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 did they receive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1706" y="608826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27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5116" y="6498827"/>
          <a:ext cx="7322656" cy="1431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76087"/>
                <a:gridCol w="1516901"/>
              </a:tblGrid>
              <a:tr h="1074229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1"/>
                      <a:stretch>
                        <a:fillRect t="-2841" r="-83" b="-41477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81706" y="8299028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28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35116" y="8731075"/>
          <a:ext cx="7322656" cy="1628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76087"/>
                <a:gridCol w="1516901"/>
              </a:tblGrid>
              <a:tr h="1271933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2"/>
                      <a:stretch>
                        <a:fillRect t="-2404" r="-83" b="-35096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6973" y="617226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29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383" y="1003966"/>
          <a:ext cx="7322656" cy="2043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686315">
                <a:tc gridSpan="4">
                  <a:txBody>
                    <a:bodyPr/>
                    <a:lstStyle/>
                    <a:p>
                      <a:pPr lvl="0"/>
                      <a:r>
                        <a:rPr lang="en-GB" sz="2100" dirty="0" smtClean="0">
                          <a:latin typeface="Century Gothic" panose="020B0502020202020204" pitchFamily="34" charset="0"/>
                        </a:rPr>
                        <a:t>Geoff changed £1200 into US dollars ($), when the rate of exchange was £1 = $1.52. How many dollars did he get</a:t>
                      </a:r>
                      <a:r>
                        <a:rPr lang="en-GB" sz="2100" dirty="0" smtClean="0"/>
                        <a:t>?</a:t>
                      </a:r>
                      <a:endParaRPr lang="en-US" sz="2100" dirty="0"/>
                    </a:p>
                  </a:txBody>
                  <a:tcPr marT="48668" marB="48668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6973" y="3423970"/>
            <a:ext cx="1399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Question 30</a:t>
            </a:r>
            <a:endParaRPr lang="en-GB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30383" y="3834531"/>
          <a:ext cx="7322656" cy="1642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476"/>
                <a:gridCol w="1944192"/>
                <a:gridCol w="2008812"/>
                <a:gridCol w="1584176"/>
              </a:tblGrid>
              <a:tr h="1285701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T="48668" marB="48668">
                    <a:blipFill rotWithShape="1">
                      <a:blip r:embed="rId1"/>
                      <a:stretch>
                        <a:fillRect t="-2370" b="-34123"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6897"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ADDITION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7CB0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SUBTRACTION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MULTIPLICATION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7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DIVISION</a:t>
                      </a:r>
                      <a:endParaRPr lang="en-GB" sz="17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8668" marB="48668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R:\CBAC\PDF-MEL\PDF-Portrait-top-tab1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8" y="-20278"/>
            <a:ext cx="7559675" cy="59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/>
          <p:nvPr/>
        </p:nvSpPr>
        <p:spPr>
          <a:xfrm>
            <a:off x="376439" y="-202247"/>
            <a:ext cx="3476200" cy="949903"/>
          </a:xfrm>
          <a:prstGeom prst="rect">
            <a:avLst/>
          </a:prstGeom>
        </p:spPr>
        <p:txBody>
          <a:bodyPr vert="horz" lIns="100602" tIns="50301" rIns="100602" bIns="50301" rtlCol="0" anchor="ctr">
            <a:noAutofit/>
          </a:bodyPr>
          <a:lstStyle>
            <a:lvl1pPr algn="ctr" defTabSz="100584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type of sum?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6" y="-20277"/>
            <a:ext cx="777615" cy="3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12147</Words>
  <Application>WPS Presentation</Application>
  <PresentationFormat>Custom</PresentationFormat>
  <Paragraphs>654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Century Gothic</vt:lpstr>
      <vt:lpstr>Trebuchet MS</vt:lpstr>
      <vt:lpstr>微软雅黑</vt:lpstr>
      <vt:lpstr>Monospace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Owain Roberts</dc:creator>
  <cp:lastModifiedBy>mathssite.com</cp:lastModifiedBy>
  <cp:revision>25</cp:revision>
  <dcterms:created xsi:type="dcterms:W3CDTF">2019-04-10T19:11:56Z</dcterms:created>
  <dcterms:modified xsi:type="dcterms:W3CDTF">2019-04-10T19:11:56Z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